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Lst>
  <p:sldSz cy="10058400" cx="7772400"/>
  <p:notesSz cx="6858000" cy="9144000"/>
  <p:embeddedFontLst>
    <p:embeddedFont>
      <p:font typeface="Halant"/>
      <p:regular r:id="rId17"/>
      <p:bold r:id="rId18"/>
    </p:embeddedFont>
    <p:embeddedFont>
      <p:font typeface="Inter"/>
      <p:regular r:id="rId19"/>
      <p:bold r:id="rId20"/>
      <p:italic r:id="rId21"/>
      <p:boldItalic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CEA91A2-EC19-4E00-AEFD-C1500CC3F6B5}">
  <a:tblStyle styleId="{1CEA91A2-EC19-4E00-AEFD-C1500CC3F6B5}"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F494EB5B-4C1B-41CE-9490-BBF7943B0A1C}"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fntdata"/><Relationship Id="rId11" Type="http://schemas.openxmlformats.org/officeDocument/2006/relationships/slide" Target="slides/slide5.xml"/><Relationship Id="rId22" Type="http://schemas.openxmlformats.org/officeDocument/2006/relationships/font" Target="fonts/Inter-boldItalic.fntdata"/><Relationship Id="rId10" Type="http://schemas.openxmlformats.org/officeDocument/2006/relationships/slide" Target="slides/slide4.xml"/><Relationship Id="rId21" Type="http://schemas.openxmlformats.org/officeDocument/2006/relationships/font" Target="fonts/Inter-italic.fntdata"/><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font" Target="fonts/Halant-regular.fntdata"/><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font" Target="fonts/Inter-regular.fntdata"/><Relationship Id="rId6" Type="http://schemas.openxmlformats.org/officeDocument/2006/relationships/notesMaster" Target="notesMasters/notesMaster1.xml"/><Relationship Id="rId18" Type="http://schemas.openxmlformats.org/officeDocument/2006/relationships/font" Target="fonts/Halant-bold.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1b0947e5b6_0_33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1b0947e5b6_0_3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g32f16302039_0_1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8" name="Google Shape;158;g32f16302039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32e28f50aa6_0_13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32e28f50aa6_0_1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32e28f50aa6_0_22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32e28f50aa6_0_2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32e28f50aa6_0_24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32e28f50aa6_0_2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32f16302039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32f1630203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32e28f50aa6_0_12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32e28f50aa6_0_1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32e28f50aa6_0_20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32e28f50aa6_0_2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32e28f50aa6_0_23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32e28f50aa6_0_2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32e28f50aa6_0_25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32e28f50aa6_0_2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www.facinghistory.org/resource-library/combat-colonies-role-race-world-war-i"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www.iwm.org.uk/learning/resources/first-world-war-recruitment-posters"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www.facinghistory.org/resource-library/combat-colonies-role-race-world-war-i"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www.iwm.org.uk/learning/resources/first-world-war-recruitment-posters"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Inter"/>
                <a:ea typeface="Inter"/>
                <a:cs typeface="Inter"/>
                <a:sym typeface="Inter"/>
              </a:rPr>
              <a:t>What is the Context? - World War I</a:t>
            </a:r>
            <a:endParaRPr sz="1500">
              <a:latin typeface="Inter"/>
              <a:ea typeface="Inter"/>
              <a:cs typeface="Inter"/>
              <a:sym typeface="Inter"/>
            </a:endParaRPr>
          </a:p>
        </p:txBody>
      </p:sp>
      <p:pic>
        <p:nvPicPr>
          <p:cNvPr id="55" name="Google Shape;55;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1288" y="2182225"/>
          <a:ext cx="3000000" cy="3000000"/>
        </p:xfrm>
        <a:graphic>
          <a:graphicData uri="http://schemas.openxmlformats.org/drawingml/2006/table">
            <a:tbl>
              <a:tblPr>
                <a:noFill/>
                <a:tableStyleId>{1CEA91A2-EC19-4E00-AEFD-C1500CC3F6B5}</a:tableStyleId>
              </a:tblPr>
              <a:tblGrid>
                <a:gridCol w="5006700"/>
                <a:gridCol w="2063125"/>
              </a:tblGrid>
              <a:tr h="7166050">
                <a:tc>
                  <a:txBody>
                    <a:bodyPr/>
                    <a:lstStyle/>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World War I, which lasted from 1914-1918 and claimed the lives of over 8 million soldiers, ushered in a new era of human history </a:t>
                      </a:r>
                      <a:r>
                        <a:rPr b="1" lang="en" sz="1100">
                          <a:solidFill>
                            <a:schemeClr val="dk1"/>
                          </a:solidFill>
                          <a:latin typeface="Inter"/>
                          <a:ea typeface="Inter"/>
                          <a:cs typeface="Inter"/>
                          <a:sym typeface="Inter"/>
                        </a:rPr>
                        <a:t>(A)</a:t>
                      </a:r>
                      <a:r>
                        <a:rPr lang="en" sz="1100">
                          <a:solidFill>
                            <a:schemeClr val="dk1"/>
                          </a:solidFill>
                          <a:latin typeface="Inter"/>
                          <a:ea typeface="Inter"/>
                          <a:cs typeface="Inter"/>
                          <a:sym typeface="Inter"/>
                        </a:rPr>
                        <a:t>. Despite being nicknamed “the war to end all wars,” only 21 years later, the world would be at war again, resulting in millions more dead. When the armistice was signed on November 11, 1918, few were left unscathed by the war’s grip.</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war demanded the full participation of the civilian population, from factory production to war support. Governments directed economies and resources toward the war effort, and propaganda became an essential tool to maintain public support.</a:t>
                      </a:r>
                      <a:r>
                        <a:rPr b="1" lang="en" sz="1100">
                          <a:solidFill>
                            <a:schemeClr val="dk1"/>
                          </a:solidFill>
                          <a:latin typeface="Inter"/>
                          <a:ea typeface="Inter"/>
                          <a:cs typeface="Inter"/>
                          <a:sym typeface="Inter"/>
                        </a:rPr>
                        <a:t> </a:t>
                      </a:r>
                      <a:r>
                        <a:rPr lang="en" sz="1100">
                          <a:solidFill>
                            <a:schemeClr val="dk1"/>
                          </a:solidFill>
                          <a:latin typeface="Inter"/>
                          <a:ea typeface="Inter"/>
                          <a:cs typeface="Inter"/>
                          <a:sym typeface="Inter"/>
                        </a:rPr>
                        <a:t>Civilians, who once remained relatively untouched by war, were now deeply involved, and the consequences of the war were felt by every citizen, not just soldiers on the front lines. </a:t>
                      </a:r>
                      <a:r>
                        <a:rPr b="1" lang="en" sz="1100">
                          <a:solidFill>
                            <a:schemeClr val="dk1"/>
                          </a:solidFill>
                          <a:latin typeface="Inter"/>
                          <a:ea typeface="Inter"/>
                          <a:cs typeface="Inter"/>
                          <a:sym typeface="Inter"/>
                        </a:rPr>
                        <a:t>(B)</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With so many men away at the front, women entered the workforce in larger numbers than ever before, filling roles traditionally occupied by men. While this shift empowered many women, it was also a temporary change, as post-war society often sought to return to traditional gender roles. </a:t>
                      </a:r>
                      <a:r>
                        <a:rPr b="1" lang="en" sz="1100">
                          <a:solidFill>
                            <a:schemeClr val="dk1"/>
                          </a:solidFill>
                          <a:latin typeface="Inter"/>
                          <a:ea typeface="Inter"/>
                          <a:cs typeface="Inter"/>
                          <a:sym typeface="Inter"/>
                        </a:rPr>
                        <a:t>(C)</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As soldiers returned home, many were disillusioned. By the time the war ended, many were fighting for a cause they either did not believe in or could not understand. On top of physical wounds, many suffered from the invisible wound of shell shock, which would today be classified as Post Traumatic Stress Disorder (PTSD)</a:t>
                      </a:r>
                      <a:r>
                        <a:rPr lang="en" sz="1100">
                          <a:solidFill>
                            <a:schemeClr val="dk1"/>
                          </a:solidFill>
                          <a:latin typeface="Inter"/>
                          <a:ea typeface="Inter"/>
                          <a:cs typeface="Inter"/>
                          <a:sym typeface="Inter"/>
                        </a:rPr>
                        <a:t> </a:t>
                      </a:r>
                      <a:r>
                        <a:rPr b="1" lang="en" sz="1100">
                          <a:solidFill>
                            <a:schemeClr val="dk1"/>
                          </a:solidFill>
                          <a:latin typeface="Inter"/>
                          <a:ea typeface="Inter"/>
                          <a:cs typeface="Inter"/>
                          <a:sym typeface="Inter"/>
                        </a:rPr>
                        <a:t>(D)</a:t>
                      </a:r>
                      <a:r>
                        <a:rPr lang="en" sz="1100">
                          <a:solidFill>
                            <a:schemeClr val="dk1"/>
                          </a:solidFill>
                          <a:latin typeface="Inter"/>
                          <a:ea typeface="Inter"/>
                          <a:cs typeface="Inter"/>
                          <a:sym typeface="Inter"/>
                        </a:rPr>
                        <a:t>. Many of these young men knew only war for their entire adult lives and did not know how to simply return to civilian life. </a:t>
                      </a:r>
                      <a:r>
                        <a:rPr lang="en" sz="1100">
                          <a:solidFill>
                            <a:schemeClr val="dk1"/>
                          </a:solidFill>
                          <a:latin typeface="Inter"/>
                          <a:ea typeface="Inter"/>
                          <a:cs typeface="Inter"/>
                          <a:sym typeface="Inter"/>
                        </a:rPr>
                        <a:t>They were a generation of survivors who lost countless friends, and in many cases, were unsure of how to continue surviving.</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war also left a generation of young people disillusioned by the brutality of the conflict. Many felt that the ideals and values they had been taught were meaningless in the face of such senseless destruction. This disillusionment was reflected in the cultural movements of the time, such as Dadaism and Surrealism, where artists and writers sought to question reality and express their rejection of traditional norms. The "Lost Generation" of creatives, both in Europe and in the United States, grappled with the societal upheaval caused by the war and its lasting psychological effects on their generation. </a:t>
                      </a:r>
                      <a:r>
                        <a:rPr b="1" lang="en" sz="1100">
                          <a:solidFill>
                            <a:schemeClr val="dk1"/>
                          </a:solidFill>
                          <a:latin typeface="Inter"/>
                          <a:ea typeface="Inter"/>
                          <a:cs typeface="Inter"/>
                          <a:sym typeface="Inter"/>
                        </a:rPr>
                        <a:t>(F)</a:t>
                      </a:r>
                      <a:endParaRPr b="1" sz="11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How many soldiers died in World War I?</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B.</a:t>
                      </a:r>
                      <a:r>
                        <a:rPr lang="en" sz="1100">
                          <a:solidFill>
                            <a:schemeClr val="dk1"/>
                          </a:solidFill>
                          <a:latin typeface="Inter"/>
                          <a:ea typeface="Inter"/>
                          <a:cs typeface="Inter"/>
                          <a:sym typeface="Inter"/>
                        </a:rPr>
                        <a:t> In what ways was World War I a “total war?”</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What role did women play during World War I?</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What is “shell shock” known as today?</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F. </a:t>
                      </a:r>
                      <a:r>
                        <a:rPr lang="en" sz="1100">
                          <a:solidFill>
                            <a:schemeClr val="dk1"/>
                          </a:solidFill>
                          <a:latin typeface="Inter"/>
                          <a:ea typeface="Inter"/>
                          <a:cs typeface="Inter"/>
                          <a:sym typeface="Inter"/>
                        </a:rPr>
                        <a:t>What was meant by the “Lost Generation?”</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txBody>
                  <a:tcPr marT="109725" marB="109725"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pic>
        <p:nvPicPr>
          <p:cNvPr id="59" name="Google Shape;59;p13"/>
          <p:cNvPicPr preferRelativeResize="0"/>
          <p:nvPr/>
        </p:nvPicPr>
        <p:blipFill>
          <a:blip r:embed="rId4">
            <a:alphaModFix/>
          </a:blip>
          <a:stretch>
            <a:fillRect/>
          </a:stretch>
        </p:blipFill>
        <p:spPr>
          <a:xfrm>
            <a:off x="570925" y="896525"/>
            <a:ext cx="1151179" cy="1133300"/>
          </a:xfrm>
          <a:prstGeom prst="rect">
            <a:avLst/>
          </a:prstGeom>
          <a:noFill/>
          <a:ln>
            <a:noFill/>
          </a:ln>
        </p:spPr>
      </p:pic>
      <p:sp>
        <p:nvSpPr>
          <p:cNvPr id="60" name="Google Shape;60;p13"/>
          <p:cNvSpPr txBox="1"/>
          <p:nvPr/>
        </p:nvSpPr>
        <p:spPr>
          <a:xfrm>
            <a:off x="1743925" y="959625"/>
            <a:ext cx="5677200" cy="12225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Contextualization &amp; Sourcing</a:t>
            </a:r>
            <a:endParaRPr b="1" sz="1200">
              <a:latin typeface="Inter"/>
              <a:ea typeface="Inter"/>
              <a:cs typeface="Inter"/>
              <a:sym typeface="Inter"/>
            </a:endParaRPr>
          </a:p>
          <a:p>
            <a:pPr indent="0" lvl="0" marL="0" rtl="0" algn="l">
              <a:spcBef>
                <a:spcPts val="0"/>
              </a:spcBef>
              <a:spcAft>
                <a:spcPts val="0"/>
              </a:spcAft>
              <a:buNone/>
            </a:pPr>
            <a:r>
              <a:t/>
            </a:r>
            <a:endParaRPr b="1" sz="10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Thinking historically means interpreting historical events, developments, or processes in light of the surrounding historical context. It also means understanding key information about a historical source, such as its purpose, perspective, and reliability as a piece of evidence.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61" name="Google Shape;61;p13"/>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9" name="Shape 159"/>
        <p:cNvGrpSpPr/>
        <p:nvPr/>
      </p:nvGrpSpPr>
      <p:grpSpPr>
        <a:xfrm>
          <a:off x="0" y="0"/>
          <a:ext cx="0" cy="0"/>
          <a:chOff x="0" y="0"/>
          <a:chExt cx="0" cy="0"/>
        </a:xfrm>
      </p:grpSpPr>
      <p:sp>
        <p:nvSpPr>
          <p:cNvPr id="160" name="Google Shape;160;p22"/>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Station 4: Women and World War I (Exemplar)</a:t>
            </a:r>
            <a:endParaRPr sz="2000">
              <a:solidFill>
                <a:schemeClr val="dk1"/>
              </a:solidFill>
              <a:latin typeface="Halant"/>
              <a:ea typeface="Halant"/>
              <a:cs typeface="Halant"/>
              <a:sym typeface="Halant"/>
            </a:endParaRPr>
          </a:p>
        </p:txBody>
      </p:sp>
      <p:pic>
        <p:nvPicPr>
          <p:cNvPr id="161" name="Google Shape;161;p2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2" name="Google Shape;162;p2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3" name="Google Shape;163;p2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4" name="Google Shape;164;p22"/>
          <p:cNvPicPr preferRelativeResize="0"/>
          <p:nvPr/>
        </p:nvPicPr>
        <p:blipFill>
          <a:blip r:embed="rId4">
            <a:alphaModFix/>
          </a:blip>
          <a:stretch>
            <a:fillRect/>
          </a:stretch>
        </p:blipFill>
        <p:spPr>
          <a:xfrm>
            <a:off x="226481" y="158328"/>
            <a:ext cx="816414" cy="338543"/>
          </a:xfrm>
          <a:prstGeom prst="rect">
            <a:avLst/>
          </a:prstGeom>
          <a:noFill/>
          <a:ln>
            <a:noFill/>
          </a:ln>
        </p:spPr>
      </p:pic>
      <p:sp>
        <p:nvSpPr>
          <p:cNvPr id="165" name="Google Shape;165;p22"/>
          <p:cNvSpPr txBox="1"/>
          <p:nvPr/>
        </p:nvSpPr>
        <p:spPr>
          <a:xfrm>
            <a:off x="594300" y="1112488"/>
            <a:ext cx="6583800" cy="81273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Answer the questions below based on Station 4- Women in World War I: Historical Fiction and Additional Sources.</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does Gareth believe that employing women as printers and compositors is “inevitable” despite it being unpopular?</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Gareth recognizes that many men have left for war, leaving vacancies in traditionally male-dominated jobs. He acknowledges that the labor shortage will eventually force industries to adapt.</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does Lizzie say that “at least the war’s good for some people” when talking with Esme?</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Lizzie is referring to how women, particularly those in low-wage domestic jobs, now have the opportunity to work in factories and can earn better wages. While the war is a hardship for many, it provides economic advantages for some.</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the different strategies for delivering leaflets suggest about activism for women’s suffrage??</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different strategies highlight the risks involved in suffrage activism. This reflects both the fear and determination of women fighting for the right to vote.</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did foreign women find inspiration in the words of United States President Woodrow Wilson?</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Wilson’s rhetoric about democracy and freedom inspired women worldwide. Many believed that if democracy was truly being promoted, then women’s rights and suffrage should also be included in postwar reforms.</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roles did women play in World War I? How did this challenge or maintain traditional gender roles?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Women worked in factories, printing presses, hospitals, and as aid workers. Many also took part in suffrage activism. These roles challenged traditional gender norms by proving that women could handle jobs previously reserved for men. But also reinforced their subservient role to men.</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significance of the suffrage poster "Convicts, Lunatics and Women! Have No Vote for Parliament"?</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It equates women’s lack of voting rights with the legal status of convicts and the mentally ill to highlight the absurdity and injustice of denying women the vote.</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women’s activism connect to larger movements for democracy and peace? What long-term impacts were realized?</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After World War I, female activists from different backgrounds united to demand representation in peace negotiations and government reforms. This contributed to the eventual expansion of voting rights in many countries.</a:t>
            </a:r>
            <a:endParaRPr b="1" sz="1200">
              <a:solidFill>
                <a:srgbClr val="E95C3D"/>
              </a:solidFill>
              <a:latin typeface="Inter"/>
              <a:ea typeface="Inter"/>
              <a:cs typeface="Inter"/>
              <a:sym typeface="Inter"/>
            </a:endParaRPr>
          </a:p>
        </p:txBody>
      </p:sp>
      <p:sp>
        <p:nvSpPr>
          <p:cNvPr id="166" name="Google Shape;166;p22"/>
          <p:cNvSpPr txBox="1"/>
          <p:nvPr/>
        </p:nvSpPr>
        <p:spPr>
          <a:xfrm>
            <a:off x="338625" y="6996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5" name="Shape 65"/>
        <p:cNvGrpSpPr/>
        <p:nvPr/>
      </p:nvGrpSpPr>
      <p:grpSpPr>
        <a:xfrm>
          <a:off x="0" y="0"/>
          <a:ext cx="0" cy="0"/>
          <a:chOff x="0" y="0"/>
          <a:chExt cx="0" cy="0"/>
        </a:xfrm>
      </p:grpSpPr>
      <p:sp>
        <p:nvSpPr>
          <p:cNvPr id="66" name="Google Shape;66;p14"/>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Station 1: New </a:t>
            </a:r>
            <a:r>
              <a:rPr lang="en" sz="2000">
                <a:solidFill>
                  <a:schemeClr val="dk1"/>
                </a:solidFill>
                <a:latin typeface="Halant"/>
                <a:ea typeface="Halant"/>
                <a:cs typeface="Halant"/>
                <a:sym typeface="Halant"/>
              </a:rPr>
              <a:t>Technologies</a:t>
            </a:r>
            <a:r>
              <a:rPr lang="en" sz="2000">
                <a:solidFill>
                  <a:schemeClr val="dk1"/>
                </a:solidFill>
                <a:latin typeface="Halant"/>
                <a:ea typeface="Halant"/>
                <a:cs typeface="Halant"/>
                <a:sym typeface="Halant"/>
              </a:rPr>
              <a:t> &amp; </a:t>
            </a:r>
            <a:endParaRPr sz="20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the Industrialization of Warfare</a:t>
            </a:r>
            <a:endParaRPr sz="2000">
              <a:solidFill>
                <a:schemeClr val="dk1"/>
              </a:solidFill>
              <a:latin typeface="Halant"/>
              <a:ea typeface="Halant"/>
              <a:cs typeface="Halant"/>
              <a:sym typeface="Halant"/>
            </a:endParaRPr>
          </a:p>
        </p:txBody>
      </p:sp>
      <p:pic>
        <p:nvPicPr>
          <p:cNvPr id="67" name="Google Shape;67;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8" name="Google Shape;68;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9" name="Google Shape;69;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70" name="Google Shape;70;p14"/>
          <p:cNvPicPr preferRelativeResize="0"/>
          <p:nvPr/>
        </p:nvPicPr>
        <p:blipFill>
          <a:blip r:embed="rId4">
            <a:alphaModFix/>
          </a:blip>
          <a:stretch>
            <a:fillRect/>
          </a:stretch>
        </p:blipFill>
        <p:spPr>
          <a:xfrm>
            <a:off x="226481" y="158328"/>
            <a:ext cx="816414" cy="338543"/>
          </a:xfrm>
          <a:prstGeom prst="rect">
            <a:avLst/>
          </a:prstGeom>
          <a:noFill/>
          <a:ln>
            <a:noFill/>
          </a:ln>
        </p:spPr>
      </p:pic>
      <p:sp>
        <p:nvSpPr>
          <p:cNvPr id="71" name="Google Shape;71;p14"/>
          <p:cNvSpPr txBox="1"/>
          <p:nvPr/>
        </p:nvSpPr>
        <p:spPr>
          <a:xfrm>
            <a:off x="594300" y="1112488"/>
            <a:ext cx="6583800" cy="7942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Answer the questions below based on Station 1- New Technologies &amp; the Industrialization of Warfare Gallery Walk.</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overall effects did new technologies have on World War I?</a:t>
            </a:r>
            <a:br>
              <a:rPr lang="en" sz="1200">
                <a:solidFill>
                  <a:schemeClr val="dk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As you look the images, consider the various new technologies (Machine guns, poison gas, submarines, airplanes, tanks). How would they change the way war was conducted?</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3"/>
            </a:pPr>
            <a:r>
              <a:rPr lang="en" sz="1200">
                <a:solidFill>
                  <a:schemeClr val="dk1"/>
                </a:solidFill>
                <a:latin typeface="Inter"/>
                <a:ea typeface="Inter"/>
                <a:cs typeface="Inter"/>
                <a:sym typeface="Inter"/>
              </a:rPr>
              <a:t>Explain the concept of trench warfare in your own words. Based on the images, what do you think it was like living in the trenches?</a:t>
            </a:r>
            <a:br>
              <a:rPr lang="en" sz="1200">
                <a:solidFill>
                  <a:schemeClr val="dk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9144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914400" rtl="0" algn="l">
              <a:lnSpc>
                <a:spcPct val="100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rPr i="1" lang="en" sz="1200">
                <a:solidFill>
                  <a:schemeClr val="dk1"/>
                </a:solidFill>
                <a:latin typeface="Inter"/>
                <a:ea typeface="Inter"/>
                <a:cs typeface="Inter"/>
                <a:sym typeface="Inter"/>
              </a:rPr>
              <a:t>Dulce et Decorum Est </a:t>
            </a:r>
            <a:r>
              <a:rPr lang="en" sz="1200">
                <a:solidFill>
                  <a:schemeClr val="dk1"/>
                </a:solidFill>
                <a:latin typeface="Inter"/>
                <a:ea typeface="Inter"/>
                <a:cs typeface="Inter"/>
                <a:sym typeface="Inter"/>
              </a:rPr>
              <a:t>Reflection Questions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Owen describe the effects of a gas attack on the soldier?</a:t>
            </a:r>
            <a:br>
              <a:rPr lang="en" sz="1200">
                <a:solidFill>
                  <a:schemeClr val="dk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you think “My friend, you would not tell with such high zest/ To children ardent for some desperate glory/ The old Lie: </a:t>
            </a:r>
            <a:r>
              <a:rPr i="1" lang="en" sz="1200">
                <a:solidFill>
                  <a:schemeClr val="dk1"/>
                </a:solidFill>
                <a:latin typeface="Inter"/>
                <a:ea typeface="Inter"/>
                <a:cs typeface="Inter"/>
                <a:sym typeface="Inter"/>
              </a:rPr>
              <a:t>Dulce et decorum est/ Pro patria mori</a:t>
            </a:r>
            <a:r>
              <a:rPr lang="en" sz="1200">
                <a:solidFill>
                  <a:schemeClr val="dk1"/>
                </a:solidFill>
                <a:latin typeface="Inter"/>
                <a:ea typeface="Inter"/>
                <a:cs typeface="Inter"/>
                <a:sym typeface="Inter"/>
              </a:rPr>
              <a:t>” tells us about Owen’s perspective on WWI?</a:t>
            </a:r>
            <a:br>
              <a:rPr lang="en" sz="1200">
                <a:solidFill>
                  <a:schemeClr val="dk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line(s) in the poem resonated with you most, and why?</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p:txBody>
      </p:sp>
      <p:sp>
        <p:nvSpPr>
          <p:cNvPr id="72" name="Google Shape;72;p14"/>
          <p:cNvSpPr txBox="1"/>
          <p:nvPr/>
        </p:nvSpPr>
        <p:spPr>
          <a:xfrm>
            <a:off x="338625" y="6996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6" name="Shape 76"/>
        <p:cNvGrpSpPr/>
        <p:nvPr/>
      </p:nvGrpSpPr>
      <p:grpSpPr>
        <a:xfrm>
          <a:off x="0" y="0"/>
          <a:ext cx="0" cy="0"/>
          <a:chOff x="0" y="0"/>
          <a:chExt cx="0" cy="0"/>
        </a:xfrm>
      </p:grpSpPr>
      <p:sp>
        <p:nvSpPr>
          <p:cNvPr id="77" name="Google Shape;77;p1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Station 2: The Experiences of Colonial Troops </a:t>
            </a:r>
            <a:endParaRPr sz="2000">
              <a:solidFill>
                <a:schemeClr val="dk1"/>
              </a:solidFill>
              <a:latin typeface="Halant"/>
              <a:ea typeface="Halant"/>
              <a:cs typeface="Halant"/>
              <a:sym typeface="Halant"/>
            </a:endParaRPr>
          </a:p>
        </p:txBody>
      </p:sp>
      <p:pic>
        <p:nvPicPr>
          <p:cNvPr id="78" name="Google Shape;78;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9" name="Google Shape;79;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0" name="Google Shape;80;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81" name="Google Shape;81;p15"/>
          <p:cNvPicPr preferRelativeResize="0"/>
          <p:nvPr/>
        </p:nvPicPr>
        <p:blipFill>
          <a:blip r:embed="rId4">
            <a:alphaModFix/>
          </a:blip>
          <a:stretch>
            <a:fillRect/>
          </a:stretch>
        </p:blipFill>
        <p:spPr>
          <a:xfrm>
            <a:off x="226481" y="158328"/>
            <a:ext cx="816414" cy="338543"/>
          </a:xfrm>
          <a:prstGeom prst="rect">
            <a:avLst/>
          </a:prstGeom>
          <a:noFill/>
          <a:ln>
            <a:noFill/>
          </a:ln>
        </p:spPr>
      </p:pic>
      <p:sp>
        <p:nvSpPr>
          <p:cNvPr id="82" name="Google Shape;82;p15"/>
          <p:cNvSpPr txBox="1"/>
          <p:nvPr/>
        </p:nvSpPr>
        <p:spPr>
          <a:xfrm>
            <a:off x="594300" y="1112488"/>
            <a:ext cx="6583800" cy="72036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Answer the questions below based on Station 2- The Experiences of Colonial Troops </a:t>
            </a:r>
            <a:r>
              <a:rPr lang="en" sz="1200" u="sng">
                <a:solidFill>
                  <a:schemeClr val="hlink"/>
                </a:solidFill>
                <a:latin typeface="Halant"/>
                <a:ea typeface="Halant"/>
                <a:cs typeface="Halant"/>
                <a:sym typeface="Halant"/>
                <a:hlinkClick r:id="rId5"/>
              </a:rPr>
              <a:t>Video</a:t>
            </a:r>
            <a:r>
              <a:rPr lang="en" sz="1200">
                <a:solidFill>
                  <a:schemeClr val="dk1"/>
                </a:solidFill>
                <a:latin typeface="Halant"/>
                <a:ea typeface="Halant"/>
                <a:cs typeface="Halant"/>
                <a:sym typeface="Halant"/>
              </a:rPr>
              <a:t>. (Click blue “Open Transcript” button below the video to follow along by text.</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was race central to the debate over use of colonial troops?</a:t>
            </a:r>
            <a:br>
              <a:rPr lang="en" sz="1200">
                <a:solidFill>
                  <a:schemeClr val="dk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Where was Britain’s largest trained military force from?</a:t>
            </a:r>
            <a:br>
              <a:rPr lang="en" sz="1200">
                <a:solidFill>
                  <a:schemeClr val="dk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France’s reasoning for integrated units?</a:t>
            </a:r>
            <a:br>
              <a:rPr lang="en" sz="1200">
                <a:solidFill>
                  <a:schemeClr val="dk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did the British remove their Indian troops from the front lines of the war in Europe in December 1915?</a:t>
            </a:r>
            <a:br>
              <a:rPr lang="en" sz="1200">
                <a:solidFill>
                  <a:schemeClr val="dk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were the experiences of the Chinese Laborers?</a:t>
            </a:r>
            <a:br>
              <a:rPr lang="en" sz="1200">
                <a:solidFill>
                  <a:schemeClr val="dk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was war in Africa detrimental to the African soldiers and porters?</a:t>
            </a:r>
            <a:br>
              <a:rPr lang="en" sz="1200">
                <a:solidFill>
                  <a:schemeClr val="dk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were the long-term impacts of World War I on colonial troops and in the colonies?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
        <p:nvSpPr>
          <p:cNvPr id="83" name="Google Shape;83;p15"/>
          <p:cNvSpPr txBox="1"/>
          <p:nvPr/>
        </p:nvSpPr>
        <p:spPr>
          <a:xfrm>
            <a:off x="338625" y="6996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7" name="Shape 87"/>
        <p:cNvGrpSpPr/>
        <p:nvPr/>
      </p:nvGrpSpPr>
      <p:grpSpPr>
        <a:xfrm>
          <a:off x="0" y="0"/>
          <a:ext cx="0" cy="0"/>
          <a:chOff x="0" y="0"/>
          <a:chExt cx="0" cy="0"/>
        </a:xfrm>
      </p:grpSpPr>
      <p:sp>
        <p:nvSpPr>
          <p:cNvPr id="88" name="Google Shape;88;p16"/>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Station 3: Wartime Propaganda</a:t>
            </a:r>
            <a:endParaRPr sz="2000">
              <a:solidFill>
                <a:schemeClr val="dk1"/>
              </a:solidFill>
              <a:latin typeface="Halant"/>
              <a:ea typeface="Halant"/>
              <a:cs typeface="Halant"/>
              <a:sym typeface="Halant"/>
            </a:endParaRPr>
          </a:p>
        </p:txBody>
      </p:sp>
      <p:pic>
        <p:nvPicPr>
          <p:cNvPr id="89" name="Google Shape;89;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0" name="Google Shape;90;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1" name="Google Shape;91;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92" name="Google Shape;92;p16"/>
          <p:cNvPicPr preferRelativeResize="0"/>
          <p:nvPr/>
        </p:nvPicPr>
        <p:blipFill>
          <a:blip r:embed="rId4">
            <a:alphaModFix/>
          </a:blip>
          <a:stretch>
            <a:fillRect/>
          </a:stretch>
        </p:blipFill>
        <p:spPr>
          <a:xfrm>
            <a:off x="226481" y="158328"/>
            <a:ext cx="816414" cy="338543"/>
          </a:xfrm>
          <a:prstGeom prst="rect">
            <a:avLst/>
          </a:prstGeom>
          <a:noFill/>
          <a:ln>
            <a:noFill/>
          </a:ln>
        </p:spPr>
      </p:pic>
      <p:sp>
        <p:nvSpPr>
          <p:cNvPr id="93" name="Google Shape;93;p16"/>
          <p:cNvSpPr txBox="1"/>
          <p:nvPr/>
        </p:nvSpPr>
        <p:spPr>
          <a:xfrm>
            <a:off x="594300" y="1112488"/>
            <a:ext cx="65838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View the information about Total War and Propaganda in the table. Then select three posters to analyze from </a:t>
            </a:r>
            <a:r>
              <a:rPr lang="en" sz="1200" u="sng">
                <a:solidFill>
                  <a:schemeClr val="hlink"/>
                </a:solidFill>
                <a:latin typeface="Halant"/>
                <a:ea typeface="Halant"/>
                <a:cs typeface="Halant"/>
                <a:sym typeface="Halant"/>
                <a:hlinkClick r:id="rId5"/>
              </a:rPr>
              <a:t>Imperial War Museums</a:t>
            </a:r>
            <a:r>
              <a:rPr lang="en" sz="1200">
                <a:solidFill>
                  <a:schemeClr val="dk1"/>
                </a:solidFill>
                <a:latin typeface="Halant"/>
                <a:ea typeface="Halant"/>
                <a:cs typeface="Halant"/>
                <a:sym typeface="Halant"/>
              </a:rPr>
              <a:t>. Complete the “Notice, Wonder, Think” chart below.</a:t>
            </a:r>
            <a:endParaRPr sz="1200">
              <a:solidFill>
                <a:schemeClr val="dk1"/>
              </a:solidFill>
              <a:latin typeface="Inter"/>
              <a:ea typeface="Inter"/>
              <a:cs typeface="Inter"/>
              <a:sym typeface="Inter"/>
            </a:endParaRPr>
          </a:p>
        </p:txBody>
      </p:sp>
      <p:sp>
        <p:nvSpPr>
          <p:cNvPr id="94" name="Google Shape;94;p16"/>
          <p:cNvSpPr txBox="1"/>
          <p:nvPr/>
        </p:nvSpPr>
        <p:spPr>
          <a:xfrm>
            <a:off x="338625" y="6996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graphicFrame>
        <p:nvGraphicFramePr>
          <p:cNvPr id="95" name="Google Shape;95;p16"/>
          <p:cNvGraphicFramePr/>
          <p:nvPr/>
        </p:nvGraphicFramePr>
        <p:xfrm>
          <a:off x="677800" y="1752600"/>
          <a:ext cx="3000000" cy="3000000"/>
        </p:xfrm>
        <a:graphic>
          <a:graphicData uri="http://schemas.openxmlformats.org/drawingml/2006/table">
            <a:tbl>
              <a:tblPr>
                <a:noFill/>
                <a:tableStyleId>{F494EB5B-4C1B-41CE-9490-BBF7943B0A1C}</a:tableStyleId>
              </a:tblPr>
              <a:tblGrid>
                <a:gridCol w="3155350"/>
                <a:gridCol w="3155350"/>
              </a:tblGrid>
              <a:tr h="381000">
                <a:tc>
                  <a:txBody>
                    <a:bodyPr/>
                    <a:lstStyle/>
                    <a:p>
                      <a:pPr indent="0" lvl="0" marL="0" rtl="0" algn="l">
                        <a:spcBef>
                          <a:spcPts val="0"/>
                        </a:spcBef>
                        <a:spcAft>
                          <a:spcPts val="0"/>
                        </a:spcAft>
                        <a:buNone/>
                      </a:pPr>
                      <a:r>
                        <a:rPr b="1" lang="en" sz="1200">
                          <a:latin typeface="Inter"/>
                          <a:ea typeface="Inter"/>
                          <a:cs typeface="Inter"/>
                          <a:sym typeface="Inter"/>
                        </a:rPr>
                        <a:t>Total War is:</a:t>
                      </a:r>
                      <a:r>
                        <a:rPr lang="en" sz="1200">
                          <a:latin typeface="Inter"/>
                          <a:ea typeface="Inter"/>
                          <a:cs typeface="Inter"/>
                          <a:sym typeface="Inter"/>
                        </a:rPr>
                        <a:t> </a:t>
                      </a:r>
                      <a:r>
                        <a:rPr lang="en" sz="1200">
                          <a:solidFill>
                            <a:schemeClr val="dk1"/>
                          </a:solidFill>
                          <a:latin typeface="Inter"/>
                          <a:ea typeface="Inter"/>
                          <a:cs typeface="Inter"/>
                          <a:sym typeface="Inter"/>
                        </a:rPr>
                        <a:t>warfare in which participants are willing to make and sacrifice in lives and other resources to obtain a victory</a:t>
                      </a:r>
                      <a:endParaRPr sz="12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E95C3D"/>
                    </a:solidFill>
                  </a:tcPr>
                </a:tc>
                <a:tc>
                  <a:txBody>
                    <a:bodyPr/>
                    <a:lstStyle/>
                    <a:p>
                      <a:pPr indent="0" lvl="0" marL="0" rtl="0" algn="l">
                        <a:spcBef>
                          <a:spcPts val="0"/>
                        </a:spcBef>
                        <a:spcAft>
                          <a:spcPts val="0"/>
                        </a:spcAft>
                        <a:buNone/>
                      </a:pPr>
                      <a:r>
                        <a:rPr b="1" lang="en" sz="1200">
                          <a:latin typeface="Inter"/>
                          <a:ea typeface="Inter"/>
                          <a:cs typeface="Inter"/>
                          <a:sym typeface="Inter"/>
                        </a:rPr>
                        <a:t>Propaganda is: </a:t>
                      </a:r>
                      <a:r>
                        <a:rPr lang="en" sz="1200">
                          <a:latin typeface="Inter"/>
                          <a:ea typeface="Inter"/>
                          <a:cs typeface="Inter"/>
                          <a:sym typeface="Inter"/>
                        </a:rPr>
                        <a:t>information, ideas, or images spread to influence public opinion, often with the goal of promoting a cause, ideology, or political agenda.</a:t>
                      </a:r>
                      <a:endParaRPr sz="12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chemeClr val="accent4"/>
                    </a:solidFill>
                  </a:tcPr>
                </a:tc>
              </a:tr>
              <a:tr h="381000">
                <a:tc>
                  <a:txBody>
                    <a:bodyPr/>
                    <a:lstStyle/>
                    <a:p>
                      <a:pPr indent="0" lvl="0" marL="0" rtl="0" algn="l">
                        <a:spcBef>
                          <a:spcPts val="0"/>
                        </a:spcBef>
                        <a:spcAft>
                          <a:spcPts val="0"/>
                        </a:spcAft>
                        <a:buNone/>
                      </a:pPr>
                      <a:r>
                        <a:rPr b="1" lang="en" sz="1200">
                          <a:latin typeface="Inter"/>
                          <a:ea typeface="Inter"/>
                          <a:cs typeface="Inter"/>
                          <a:sym typeface="Inter"/>
                        </a:rPr>
                        <a:t>Tools Used in Propaganda:</a:t>
                      </a:r>
                      <a:endParaRPr b="1"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Catchy phrases or slogans</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Emotional appeal</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Caricatures</a:t>
                      </a:r>
                      <a:r>
                        <a:rPr lang="en" sz="1200">
                          <a:latin typeface="Inter"/>
                          <a:ea typeface="Inter"/>
                          <a:cs typeface="Inter"/>
                          <a:sym typeface="Inter"/>
                        </a:rPr>
                        <a:t> (portrayals of enemy)</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Fear</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Appeals to patriotism</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Half-Truths/Half-Lies</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Name Calling</a:t>
                      </a:r>
                      <a:endParaRPr sz="12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chemeClr val="accent5"/>
                    </a:solidFill>
                  </a:tcPr>
                </a:tc>
                <a:tc>
                  <a:txBody>
                    <a:bodyPr/>
                    <a:lstStyle/>
                    <a:p>
                      <a:pPr indent="0" lvl="0" marL="0" rtl="0" algn="l">
                        <a:spcBef>
                          <a:spcPts val="0"/>
                        </a:spcBef>
                        <a:spcAft>
                          <a:spcPts val="0"/>
                        </a:spcAft>
                        <a:buNone/>
                      </a:pPr>
                      <a:r>
                        <a:rPr b="1" lang="en" sz="1200">
                          <a:latin typeface="Inter"/>
                          <a:ea typeface="Inter"/>
                          <a:cs typeface="Inter"/>
                          <a:sym typeface="Inter"/>
                        </a:rPr>
                        <a:t>Purposes for Propaganda:</a:t>
                      </a:r>
                      <a:endParaRPr b="1"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Boost morale and maintain support</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Recruit soldiers</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Demonize the enemy</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Encourage civilian contributions</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Suppress dissent and maintain unity</a:t>
                      </a:r>
                      <a:endParaRPr sz="12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38E0A4"/>
                    </a:solidFill>
                  </a:tcPr>
                </a:tc>
              </a:tr>
            </a:tbl>
          </a:graphicData>
        </a:graphic>
      </p:graphicFrame>
      <p:graphicFrame>
        <p:nvGraphicFramePr>
          <p:cNvPr id="96" name="Google Shape;96;p16"/>
          <p:cNvGraphicFramePr/>
          <p:nvPr/>
        </p:nvGraphicFramePr>
        <p:xfrm>
          <a:off x="338625" y="4533900"/>
          <a:ext cx="3000000" cy="3000000"/>
        </p:xfrm>
        <a:graphic>
          <a:graphicData uri="http://schemas.openxmlformats.org/drawingml/2006/table">
            <a:tbl>
              <a:tblPr>
                <a:noFill/>
                <a:tableStyleId>{F494EB5B-4C1B-41CE-9490-BBF7943B0A1C}</a:tableStyleId>
              </a:tblPr>
              <a:tblGrid>
                <a:gridCol w="1778100"/>
                <a:gridCol w="1778100"/>
                <a:gridCol w="1778100"/>
                <a:gridCol w="1778100"/>
              </a:tblGrid>
              <a:tr h="381000">
                <a:tc>
                  <a:txBody>
                    <a:bodyPr/>
                    <a:lstStyle/>
                    <a:p>
                      <a:pPr indent="0" lvl="0" marL="0" rtl="0" algn="ctr">
                        <a:spcBef>
                          <a:spcPts val="0"/>
                        </a:spcBef>
                        <a:spcAft>
                          <a:spcPts val="0"/>
                        </a:spcAft>
                        <a:buNone/>
                      </a:pPr>
                      <a:r>
                        <a:rPr b="1" lang="en" sz="1200">
                          <a:latin typeface="Inter"/>
                          <a:ea typeface="Inter"/>
                          <a:cs typeface="Inter"/>
                          <a:sym typeface="Inter"/>
                        </a:rPr>
                        <a:t>Poster Title</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200">
                          <a:latin typeface="Inter"/>
                          <a:ea typeface="Inter"/>
                          <a:cs typeface="Inter"/>
                          <a:sym typeface="Inter"/>
                        </a:rPr>
                        <a:t>NOTICE</a:t>
                      </a:r>
                      <a:endParaRPr b="1"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What tools are being used? For what purpose?</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WONDER</a:t>
                      </a:r>
                      <a:endParaRPr b="1"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What seems important in this poster?</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THINK</a:t>
                      </a:r>
                      <a:endParaRPr b="1"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How does this poster  demonstrate Total War?</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Example: “Britons. Join Your Country's Army!”</a:t>
                      </a:r>
                      <a:endParaRPr b="1" sz="1200">
                        <a:solidFill>
                          <a:schemeClr val="dk1"/>
                        </a:solidFill>
                        <a:latin typeface="Inter"/>
                        <a:ea typeface="Inter"/>
                        <a:cs typeface="Inter"/>
                        <a:sym typeface="Inter"/>
                      </a:endParaRPr>
                    </a:p>
                  </a:txBody>
                  <a:tcPr marT="91425" marB="91425" marR="91425" marL="91425" anchor="ctr"/>
                </a:tc>
                <a:tc>
                  <a:txBody>
                    <a:bodyPr/>
                    <a:lstStyle/>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Appeals to patriotism</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Recruit soldiers</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Field Marshal Lord Kitchener is largely portrayed and is pointing at the viewer.</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It is showing that Britain needed more </a:t>
                      </a:r>
                      <a:r>
                        <a:rPr lang="en" sz="1200">
                          <a:latin typeface="Inter"/>
                          <a:ea typeface="Inter"/>
                          <a:cs typeface="Inter"/>
                          <a:sym typeface="Inter"/>
                        </a:rPr>
                        <a:t>soldiers</a:t>
                      </a:r>
                      <a:r>
                        <a:rPr lang="en" sz="1200">
                          <a:latin typeface="Inter"/>
                          <a:ea typeface="Inter"/>
                          <a:cs typeface="Inter"/>
                          <a:sym typeface="Inter"/>
                        </a:rPr>
                        <a:t>, inferring the intensity of the war.</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0" name="Shape 100"/>
        <p:cNvGrpSpPr/>
        <p:nvPr/>
      </p:nvGrpSpPr>
      <p:grpSpPr>
        <a:xfrm>
          <a:off x="0" y="0"/>
          <a:ext cx="0" cy="0"/>
          <a:chOff x="0" y="0"/>
          <a:chExt cx="0" cy="0"/>
        </a:xfrm>
      </p:grpSpPr>
      <p:sp>
        <p:nvSpPr>
          <p:cNvPr id="101" name="Google Shape;101;p17"/>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Station 4: Women and World War I</a:t>
            </a:r>
            <a:endParaRPr sz="2000">
              <a:solidFill>
                <a:schemeClr val="dk1"/>
              </a:solidFill>
              <a:latin typeface="Halant"/>
              <a:ea typeface="Halant"/>
              <a:cs typeface="Halant"/>
              <a:sym typeface="Halant"/>
            </a:endParaRPr>
          </a:p>
        </p:txBody>
      </p:sp>
      <p:pic>
        <p:nvPicPr>
          <p:cNvPr id="102" name="Google Shape;102;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3" name="Google Shape;103;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4" name="Google Shape;104;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5" name="Google Shape;105;p17"/>
          <p:cNvPicPr preferRelativeResize="0"/>
          <p:nvPr/>
        </p:nvPicPr>
        <p:blipFill>
          <a:blip r:embed="rId4">
            <a:alphaModFix/>
          </a:blip>
          <a:stretch>
            <a:fillRect/>
          </a:stretch>
        </p:blipFill>
        <p:spPr>
          <a:xfrm>
            <a:off x="226481" y="158328"/>
            <a:ext cx="816414" cy="338543"/>
          </a:xfrm>
          <a:prstGeom prst="rect">
            <a:avLst/>
          </a:prstGeom>
          <a:noFill/>
          <a:ln>
            <a:noFill/>
          </a:ln>
        </p:spPr>
      </p:pic>
      <p:sp>
        <p:nvSpPr>
          <p:cNvPr id="106" name="Google Shape;106;p17"/>
          <p:cNvSpPr txBox="1"/>
          <p:nvPr/>
        </p:nvSpPr>
        <p:spPr>
          <a:xfrm>
            <a:off x="594300" y="1112488"/>
            <a:ext cx="6583800" cy="77577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Answer the questions below based on Station 4- Women in World War I: Historical Fiction and Additional Sources.</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does Gareth believe that employing women as printers and compositors is “inevitable” despite it being unpopular?</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a:r>
            <a:r>
              <a:rPr lang="en" sz="1200">
                <a:solidFill>
                  <a:schemeClr val="dk1"/>
                </a:solidFill>
                <a:latin typeface="Inter"/>
                <a:ea typeface="Inter"/>
                <a:cs typeface="Inter"/>
                <a:sym typeface="Inter"/>
              </a:rPr>
              <a:t>y does Lizzie say that “at least the war’s good for some people” when talking with Esme</a:t>
            </a:r>
            <a:r>
              <a:rPr lang="en" sz="1200">
                <a:solidFill>
                  <a:schemeClr val="dk1"/>
                </a:solidFill>
                <a:latin typeface="Inter"/>
                <a:ea typeface="Inter"/>
                <a:cs typeface="Inter"/>
                <a:sym typeface="Inter"/>
              </a:rPr>
              <a:t>?</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the different strategies for delivering leaflets suggest about activism for women’s suffrage?</a:t>
            </a:r>
            <a:r>
              <a:rPr lang="en" sz="1200">
                <a:solidFill>
                  <a:schemeClr val="dk1"/>
                </a:solidFill>
                <a:latin typeface="Inter"/>
                <a:ea typeface="Inter"/>
                <a:cs typeface="Inter"/>
                <a:sym typeface="Inter"/>
              </a:rPr>
              <a:t>?</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did foreign women find inspiration in the words of United States President Woodrow Wilson?</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roles did women play in World War I</a:t>
            </a:r>
            <a:r>
              <a:rPr lang="en" sz="1200">
                <a:solidFill>
                  <a:schemeClr val="dk1"/>
                </a:solidFill>
                <a:latin typeface="Inter"/>
                <a:ea typeface="Inter"/>
                <a:cs typeface="Inter"/>
                <a:sym typeface="Inter"/>
              </a:rPr>
              <a:t>? How did this challenge or maintain traditional gender roles?</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significance of the suffrage poster "Convicts, Lunatics and Women! Have No Vote for Parliament"?</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women’s activism connect to larger movements for democracy and peace? What long-term impacts were realized?</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p:txBody>
      </p:sp>
      <p:sp>
        <p:nvSpPr>
          <p:cNvPr id="107" name="Google Shape;107;p17"/>
          <p:cNvSpPr txBox="1"/>
          <p:nvPr/>
        </p:nvSpPr>
        <p:spPr>
          <a:xfrm>
            <a:off x="338625" y="6996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1" name="Shape 111"/>
        <p:cNvGrpSpPr/>
        <p:nvPr/>
      </p:nvGrpSpPr>
      <p:grpSpPr>
        <a:xfrm>
          <a:off x="0" y="0"/>
          <a:ext cx="0" cy="0"/>
          <a:chOff x="0" y="0"/>
          <a:chExt cx="0" cy="0"/>
        </a:xfrm>
      </p:grpSpPr>
      <p:sp>
        <p:nvSpPr>
          <p:cNvPr id="112" name="Google Shape;112;p1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Inter"/>
                <a:ea typeface="Inter"/>
                <a:cs typeface="Inter"/>
                <a:sym typeface="Inter"/>
              </a:rPr>
              <a:t>What is the Context? - World War I</a:t>
            </a:r>
            <a:endParaRPr sz="1500">
              <a:latin typeface="Inter"/>
              <a:ea typeface="Inter"/>
              <a:cs typeface="Inter"/>
              <a:sym typeface="Inter"/>
            </a:endParaRPr>
          </a:p>
        </p:txBody>
      </p:sp>
      <p:pic>
        <p:nvPicPr>
          <p:cNvPr id="113" name="Google Shape;113;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4" name="Google Shape;114;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5" name="Google Shape;115;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6" name="Google Shape;116;p18"/>
          <p:cNvGraphicFramePr/>
          <p:nvPr/>
        </p:nvGraphicFramePr>
        <p:xfrm>
          <a:off x="351288" y="2182225"/>
          <a:ext cx="3000000" cy="3000000"/>
        </p:xfrm>
        <a:graphic>
          <a:graphicData uri="http://schemas.openxmlformats.org/drawingml/2006/table">
            <a:tbl>
              <a:tblPr>
                <a:noFill/>
                <a:tableStyleId>{1CEA91A2-EC19-4E00-AEFD-C1500CC3F6B5}</a:tableStyleId>
              </a:tblPr>
              <a:tblGrid>
                <a:gridCol w="5006700"/>
                <a:gridCol w="2063125"/>
              </a:tblGrid>
              <a:tr h="7166050">
                <a:tc>
                  <a:txBody>
                    <a:bodyPr/>
                    <a:lstStyle/>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World War I, which lasted from 1914-1918 and claimed the lives of over 8 million soldiers, ushered in a new era of human history </a:t>
                      </a:r>
                      <a:r>
                        <a:rPr b="1" lang="en" sz="1100">
                          <a:solidFill>
                            <a:schemeClr val="dk1"/>
                          </a:solidFill>
                          <a:latin typeface="Inter"/>
                          <a:ea typeface="Inter"/>
                          <a:cs typeface="Inter"/>
                          <a:sym typeface="Inter"/>
                        </a:rPr>
                        <a:t>(A)</a:t>
                      </a:r>
                      <a:r>
                        <a:rPr lang="en" sz="1100">
                          <a:solidFill>
                            <a:schemeClr val="dk1"/>
                          </a:solidFill>
                          <a:latin typeface="Inter"/>
                          <a:ea typeface="Inter"/>
                          <a:cs typeface="Inter"/>
                          <a:sym typeface="Inter"/>
                        </a:rPr>
                        <a:t>. Despite being nicknamed “the war to end all wars,” only 21 years later, the world would be at war again, resulting in millions more dead. When the armistice was signed on November 11, 1918, few were left unscathed by the war’s grip.</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war demanded the full participation of the civilian population, from factory production to war support. Governments directed economies and resources toward the war effort, and propaganda became an essential tool to maintain public support.</a:t>
                      </a:r>
                      <a:r>
                        <a:rPr b="1" lang="en" sz="1100">
                          <a:solidFill>
                            <a:schemeClr val="dk1"/>
                          </a:solidFill>
                          <a:latin typeface="Inter"/>
                          <a:ea typeface="Inter"/>
                          <a:cs typeface="Inter"/>
                          <a:sym typeface="Inter"/>
                        </a:rPr>
                        <a:t> </a:t>
                      </a:r>
                      <a:r>
                        <a:rPr lang="en" sz="1100">
                          <a:solidFill>
                            <a:schemeClr val="dk1"/>
                          </a:solidFill>
                          <a:latin typeface="Inter"/>
                          <a:ea typeface="Inter"/>
                          <a:cs typeface="Inter"/>
                          <a:sym typeface="Inter"/>
                        </a:rPr>
                        <a:t>Civilians, who once remained relatively untouched by war, were now deeply involved, and the consequences of the war were felt by every citizen, not just soldiers on the front lines. </a:t>
                      </a:r>
                      <a:r>
                        <a:rPr b="1" lang="en" sz="1100">
                          <a:solidFill>
                            <a:schemeClr val="dk1"/>
                          </a:solidFill>
                          <a:latin typeface="Inter"/>
                          <a:ea typeface="Inter"/>
                          <a:cs typeface="Inter"/>
                          <a:sym typeface="Inter"/>
                        </a:rPr>
                        <a:t>(B)</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With so many men away at the front, women entered the workforce in larger numbers than ever before, filling roles traditionally occupied by men. While this shift empowered many women, it was also a temporary change, as post-war society often sought to return to traditional gender roles. </a:t>
                      </a:r>
                      <a:r>
                        <a:rPr b="1" lang="en" sz="1100">
                          <a:solidFill>
                            <a:schemeClr val="dk1"/>
                          </a:solidFill>
                          <a:latin typeface="Inter"/>
                          <a:ea typeface="Inter"/>
                          <a:cs typeface="Inter"/>
                          <a:sym typeface="Inter"/>
                        </a:rPr>
                        <a:t>(C)</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As soldiers returned home, many were disillusioned. By the time the war ended, many were fighting for a cause they either did not believe in or could not understand. On top of physical wounds, many suffered from the invisible wound of shell shock, which would today be classified as Post Traumatic Stress Disorder (PTSD) </a:t>
                      </a:r>
                      <a:r>
                        <a:rPr b="1" lang="en" sz="1100">
                          <a:solidFill>
                            <a:schemeClr val="dk1"/>
                          </a:solidFill>
                          <a:latin typeface="Inter"/>
                          <a:ea typeface="Inter"/>
                          <a:cs typeface="Inter"/>
                          <a:sym typeface="Inter"/>
                        </a:rPr>
                        <a:t>(D)</a:t>
                      </a:r>
                      <a:r>
                        <a:rPr lang="en" sz="1100">
                          <a:solidFill>
                            <a:schemeClr val="dk1"/>
                          </a:solidFill>
                          <a:latin typeface="Inter"/>
                          <a:ea typeface="Inter"/>
                          <a:cs typeface="Inter"/>
                          <a:sym typeface="Inter"/>
                        </a:rPr>
                        <a:t>. Many of these young men knew only war for their entire adult lives and did not know how to simply return to civilian life. They were a generation of survivors who lost countless friends, and in many cases, were unsure of how to continue surviving.</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war also left a generation of young people disillusioned by the brutality of the conflict. Many felt that the ideals and values they had been taught were meaningless in the face of such senseless destruction. This disillusionment was reflected in the cultural movements of the time, such as Dadaism and Surrealism, where artists and writers sought to question reality and express their rejection of traditional norms. The "Lost Generation" of creatives, both in Europe and in the United States, grappled with the societal upheaval caused by the war and its lasting psychological effects on their generation. </a:t>
                      </a:r>
                      <a:r>
                        <a:rPr b="1" lang="en" sz="1100">
                          <a:solidFill>
                            <a:schemeClr val="dk1"/>
                          </a:solidFill>
                          <a:latin typeface="Inter"/>
                          <a:ea typeface="Inter"/>
                          <a:cs typeface="Inter"/>
                          <a:sym typeface="Inter"/>
                        </a:rPr>
                        <a:t>(E)</a:t>
                      </a:r>
                      <a:endParaRPr b="1" sz="11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How many soldiers died in World War I?</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Over 8 million</a:t>
                      </a:r>
                      <a:r>
                        <a:rPr b="1" lang="en" sz="1100">
                          <a:solidFill>
                            <a:schemeClr val="accent1"/>
                          </a:solidFill>
                          <a:latin typeface="Inter"/>
                          <a:ea typeface="Inter"/>
                          <a:cs typeface="Inter"/>
                          <a:sym typeface="Inter"/>
                        </a:rPr>
                        <a:t>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B.</a:t>
                      </a:r>
                      <a:r>
                        <a:rPr lang="en" sz="1100">
                          <a:solidFill>
                            <a:schemeClr val="dk1"/>
                          </a:solidFill>
                          <a:latin typeface="Inter"/>
                          <a:ea typeface="Inter"/>
                          <a:cs typeface="Inter"/>
                          <a:sym typeface="Inter"/>
                        </a:rPr>
                        <a:t> In what ways was World War I a “total war?”</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Civilians supported the war through factory production. Governments directed economies and resources to the war.</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What role did women play during World War I?</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They entered the workforce in larger numbers.</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What is “shell shock” known as today?</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Post-Traumatic Stress Disorder (PTSD)</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E</a:t>
                      </a:r>
                      <a:r>
                        <a:rPr b="1" lang="en" sz="1100">
                          <a:solidFill>
                            <a:schemeClr val="dk1"/>
                          </a:solidFill>
                          <a:latin typeface="Inter"/>
                          <a:ea typeface="Inter"/>
                          <a:cs typeface="Inter"/>
                          <a:sym typeface="Inter"/>
                        </a:rPr>
                        <a:t>. </a:t>
                      </a:r>
                      <a:r>
                        <a:rPr lang="en" sz="1100">
                          <a:solidFill>
                            <a:schemeClr val="dk1"/>
                          </a:solidFill>
                          <a:latin typeface="Inter"/>
                          <a:ea typeface="Inter"/>
                          <a:cs typeface="Inter"/>
                          <a:sym typeface="Inter"/>
                        </a:rPr>
                        <a:t>What was meant by the “Lost Generation?”</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A group of young people, particularly artists and </a:t>
                      </a:r>
                      <a:r>
                        <a:rPr b="1" lang="en" sz="1100">
                          <a:solidFill>
                            <a:schemeClr val="accent1"/>
                          </a:solidFill>
                          <a:latin typeface="Inter"/>
                          <a:ea typeface="Inter"/>
                          <a:cs typeface="Inter"/>
                          <a:sym typeface="Inter"/>
                        </a:rPr>
                        <a:t>writers, who were disillusioned by the brutality of the war. </a:t>
                      </a:r>
                      <a:endParaRPr b="1" sz="1100">
                        <a:solidFill>
                          <a:schemeClr val="dk1"/>
                        </a:solidFill>
                        <a:latin typeface="Inter"/>
                        <a:ea typeface="Inter"/>
                        <a:cs typeface="Inter"/>
                        <a:sym typeface="Inter"/>
                      </a:endParaRPr>
                    </a:p>
                  </a:txBody>
                  <a:tcPr marT="109725" marB="109725"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pic>
        <p:nvPicPr>
          <p:cNvPr id="117" name="Google Shape;117;p18"/>
          <p:cNvPicPr preferRelativeResize="0"/>
          <p:nvPr/>
        </p:nvPicPr>
        <p:blipFill>
          <a:blip r:embed="rId4">
            <a:alphaModFix/>
          </a:blip>
          <a:stretch>
            <a:fillRect/>
          </a:stretch>
        </p:blipFill>
        <p:spPr>
          <a:xfrm>
            <a:off x="570925" y="896525"/>
            <a:ext cx="1151179" cy="1133300"/>
          </a:xfrm>
          <a:prstGeom prst="rect">
            <a:avLst/>
          </a:prstGeom>
          <a:noFill/>
          <a:ln>
            <a:noFill/>
          </a:ln>
        </p:spPr>
      </p:pic>
      <p:sp>
        <p:nvSpPr>
          <p:cNvPr id="118" name="Google Shape;118;p18"/>
          <p:cNvSpPr txBox="1"/>
          <p:nvPr/>
        </p:nvSpPr>
        <p:spPr>
          <a:xfrm>
            <a:off x="1743925" y="959625"/>
            <a:ext cx="5677200" cy="12225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Contextualization &amp; Sourcing</a:t>
            </a:r>
            <a:endParaRPr b="1" sz="1200">
              <a:latin typeface="Inter"/>
              <a:ea typeface="Inter"/>
              <a:cs typeface="Inter"/>
              <a:sym typeface="Inter"/>
            </a:endParaRPr>
          </a:p>
          <a:p>
            <a:pPr indent="0" lvl="0" marL="0" rtl="0" algn="l">
              <a:spcBef>
                <a:spcPts val="0"/>
              </a:spcBef>
              <a:spcAft>
                <a:spcPts val="0"/>
              </a:spcAft>
              <a:buNone/>
            </a:pPr>
            <a:r>
              <a:t/>
            </a:r>
            <a:endParaRPr b="1" sz="10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Thinking historically means interpreting historical events, developments, or processes in light of the surrounding historical context. It also means understanding key information about a historical source, such as its purpose, perspective, and reliability as a piece of evidence.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119" name="Google Shape;119;p18"/>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3" name="Shape 123"/>
        <p:cNvGrpSpPr/>
        <p:nvPr/>
      </p:nvGrpSpPr>
      <p:grpSpPr>
        <a:xfrm>
          <a:off x="0" y="0"/>
          <a:ext cx="0" cy="0"/>
          <a:chOff x="0" y="0"/>
          <a:chExt cx="0" cy="0"/>
        </a:xfrm>
      </p:grpSpPr>
      <p:sp>
        <p:nvSpPr>
          <p:cNvPr id="124" name="Google Shape;124;p19"/>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Station 1: New Technologies &amp; </a:t>
            </a:r>
            <a:endParaRPr sz="20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the Industrialization of Warfare (Exemplar)</a:t>
            </a:r>
            <a:endParaRPr sz="2000">
              <a:solidFill>
                <a:schemeClr val="dk1"/>
              </a:solidFill>
              <a:latin typeface="Halant"/>
              <a:ea typeface="Halant"/>
              <a:cs typeface="Halant"/>
              <a:sym typeface="Halant"/>
            </a:endParaRPr>
          </a:p>
        </p:txBody>
      </p:sp>
      <p:pic>
        <p:nvPicPr>
          <p:cNvPr id="125" name="Google Shape;125;p1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6" name="Google Shape;126;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7" name="Google Shape;127;p1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8" name="Google Shape;128;p19"/>
          <p:cNvPicPr preferRelativeResize="0"/>
          <p:nvPr/>
        </p:nvPicPr>
        <p:blipFill>
          <a:blip r:embed="rId4">
            <a:alphaModFix/>
          </a:blip>
          <a:stretch>
            <a:fillRect/>
          </a:stretch>
        </p:blipFill>
        <p:spPr>
          <a:xfrm>
            <a:off x="226481" y="158328"/>
            <a:ext cx="816414" cy="338543"/>
          </a:xfrm>
          <a:prstGeom prst="rect">
            <a:avLst/>
          </a:prstGeom>
          <a:noFill/>
          <a:ln>
            <a:noFill/>
          </a:ln>
        </p:spPr>
      </p:pic>
      <p:sp>
        <p:nvSpPr>
          <p:cNvPr id="129" name="Google Shape;129;p19"/>
          <p:cNvSpPr txBox="1"/>
          <p:nvPr/>
        </p:nvSpPr>
        <p:spPr>
          <a:xfrm>
            <a:off x="594300" y="1112488"/>
            <a:ext cx="6583800" cy="84966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Answer the questions below based on Station 1- New Technologies &amp; the Industrialization of Warfare Gallery Walk.</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Halant"/>
              <a:buAutoNum type="arabicPeriod"/>
            </a:pPr>
            <a:r>
              <a:rPr lang="en" sz="1200">
                <a:solidFill>
                  <a:schemeClr val="dk1"/>
                </a:solidFill>
                <a:latin typeface="Inter"/>
                <a:ea typeface="Inter"/>
                <a:cs typeface="Inter"/>
                <a:sym typeface="Inter"/>
              </a:rPr>
              <a:t>What overall effects did new technologies have on World War I?</a:t>
            </a:r>
            <a:br>
              <a:rPr lang="en" sz="1200">
                <a:solidFill>
                  <a:schemeClr val="dk1"/>
                </a:solidFill>
                <a:latin typeface="Inter"/>
                <a:ea typeface="Inter"/>
                <a:cs typeface="Inter"/>
                <a:sym typeface="Inter"/>
              </a:rPr>
            </a:br>
            <a:r>
              <a:rPr b="1" lang="en" sz="1200">
                <a:solidFill>
                  <a:schemeClr val="accent1"/>
                </a:solidFill>
                <a:latin typeface="Inter"/>
                <a:ea typeface="Inter"/>
                <a:cs typeface="Inter"/>
                <a:sym typeface="Inter"/>
              </a:rPr>
              <a:t>Deadlier, more efficient weapons increased death tolls of the Great War significantly compared to previous wars. It also made it more difficult for progress to occur, creating stalemates. The war was called a “war of attrition”, meaning that the only way to be victorious was to outlast the enemy.</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As you look the images, consider the various new technologies (Machine guns, poison gas, submarines, airplanes, tanks). How would they change the way war was conducted?</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chemeClr val="accent1"/>
                </a:solidFill>
                <a:latin typeface="Inter"/>
                <a:ea typeface="Inter"/>
                <a:cs typeface="Inter"/>
                <a:sym typeface="Inter"/>
              </a:rPr>
              <a:t>Ammunition was shot much quicker, leading to more deaths and making it difficult to advance.</a:t>
            </a:r>
            <a:r>
              <a:rPr lang="en" sz="1200">
                <a:solidFill>
                  <a:schemeClr val="dk1"/>
                </a:solidFill>
                <a:latin typeface="Inter"/>
                <a:ea typeface="Inter"/>
                <a:cs typeface="Inter"/>
                <a:sym typeface="Inter"/>
              </a:rPr>
              <a:t> </a:t>
            </a:r>
            <a:r>
              <a:rPr b="1" lang="en" sz="1200">
                <a:solidFill>
                  <a:schemeClr val="accent1"/>
                </a:solidFill>
                <a:latin typeface="Inter"/>
                <a:ea typeface="Inter"/>
                <a:cs typeface="Inter"/>
                <a:sym typeface="Inter"/>
              </a:rPr>
              <a:t>Chemical warfare was used especially in the trenches, causing not only deaths but also long-lasting impacts on soldiers even after the war. Submarines were used for naval attacks, causing problems in particular in the trade routes along the Atlantic. Airplanes were used to gather intelligence on the enemy and were equipped with machine guns to be used for battle. Tanks protected troops during transportation, making it easier to travel difficult terrain, including going over trenches.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Halant"/>
              <a:buAutoNum type="arabicPeriod" startAt="3"/>
            </a:pPr>
            <a:r>
              <a:rPr lang="en" sz="1200">
                <a:solidFill>
                  <a:schemeClr val="dk1"/>
                </a:solidFill>
                <a:latin typeface="Inter"/>
                <a:ea typeface="Inter"/>
                <a:cs typeface="Inter"/>
                <a:sym typeface="Inter"/>
              </a:rPr>
              <a:t>Explain the concept of trench warfare in your own words. Based on the images, what do you think it was like living in the trenches?</a:t>
            </a:r>
            <a:br>
              <a:rPr lang="en" sz="1200">
                <a:solidFill>
                  <a:schemeClr val="dk1"/>
                </a:solidFill>
                <a:latin typeface="Inter"/>
                <a:ea typeface="Inter"/>
                <a:cs typeface="Inter"/>
                <a:sym typeface="Inter"/>
              </a:rPr>
            </a:br>
            <a:r>
              <a:rPr b="1" lang="en" sz="1200">
                <a:solidFill>
                  <a:schemeClr val="accent1"/>
                </a:solidFill>
                <a:latin typeface="Inter"/>
                <a:ea typeface="Inter"/>
                <a:cs typeface="Inter"/>
                <a:sym typeface="Inter"/>
              </a:rPr>
              <a:t>Trenches were built in the ground for miles, and the soldiers lived and fought in these trenches. The trenches were dirty and unhygienic, often leading to outbreaks of disease.</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rPr i="1" lang="en" sz="1200">
                <a:solidFill>
                  <a:schemeClr val="dk1"/>
                </a:solidFill>
                <a:latin typeface="Inter"/>
                <a:ea typeface="Inter"/>
                <a:cs typeface="Inter"/>
                <a:sym typeface="Inter"/>
              </a:rPr>
              <a:t>Dulce et Decorum Est </a:t>
            </a:r>
            <a:r>
              <a:rPr lang="en" sz="1200">
                <a:solidFill>
                  <a:schemeClr val="dk1"/>
                </a:solidFill>
                <a:latin typeface="Inter"/>
                <a:ea typeface="Inter"/>
                <a:cs typeface="Inter"/>
                <a:sym typeface="Inter"/>
              </a:rPr>
              <a:t>Reflection Questions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Halant"/>
              <a:buAutoNum type="arabicPeriod"/>
            </a:pPr>
            <a:r>
              <a:rPr lang="en" sz="1200">
                <a:solidFill>
                  <a:schemeClr val="dk1"/>
                </a:solidFill>
                <a:latin typeface="Inter"/>
                <a:ea typeface="Inter"/>
                <a:cs typeface="Inter"/>
                <a:sym typeface="Inter"/>
              </a:rPr>
              <a:t>How does Owen describe the effects of a gas attack on the soldier?</a:t>
            </a:r>
            <a:br>
              <a:rPr lang="en" sz="1200">
                <a:solidFill>
                  <a:schemeClr val="dk1"/>
                </a:solidFill>
                <a:latin typeface="Inter"/>
                <a:ea typeface="Inter"/>
                <a:cs typeface="Inter"/>
                <a:sym typeface="Inter"/>
              </a:rPr>
            </a:br>
            <a:r>
              <a:rPr b="1" lang="en" sz="1200">
                <a:solidFill>
                  <a:schemeClr val="accent1"/>
                </a:solidFill>
                <a:latin typeface="Inter"/>
                <a:ea typeface="Inter"/>
                <a:cs typeface="Inter"/>
                <a:sym typeface="Inter"/>
              </a:rPr>
              <a:t>He talks about how the soldier essentially drowned in the gas attack. It caused him to choke and writhe in pain, comparing his facial expression to the “devil’s sick of sin.”</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Halant"/>
              <a:buAutoNum type="arabicPeriod"/>
            </a:pPr>
            <a:r>
              <a:rPr lang="en" sz="1200">
                <a:solidFill>
                  <a:schemeClr val="dk1"/>
                </a:solidFill>
                <a:latin typeface="Inter"/>
                <a:ea typeface="Inter"/>
                <a:cs typeface="Inter"/>
                <a:sym typeface="Inter"/>
              </a:rPr>
              <a:t>What do you think “My friend, you would not tell with such high zest/ To children ardent for some desperate glory/ The old Lie: </a:t>
            </a:r>
            <a:r>
              <a:rPr i="1" lang="en" sz="1200">
                <a:solidFill>
                  <a:schemeClr val="dk1"/>
                </a:solidFill>
                <a:latin typeface="Inter"/>
                <a:ea typeface="Inter"/>
                <a:cs typeface="Inter"/>
                <a:sym typeface="Inter"/>
              </a:rPr>
              <a:t>Dulce et decorum est/ Pro patria mori</a:t>
            </a:r>
            <a:r>
              <a:rPr lang="en" sz="1200">
                <a:solidFill>
                  <a:schemeClr val="dk1"/>
                </a:solidFill>
                <a:latin typeface="Inter"/>
                <a:ea typeface="Inter"/>
                <a:cs typeface="Inter"/>
                <a:sym typeface="Inter"/>
              </a:rPr>
              <a:t>” tells us about Owen’s perspective on WWI?</a:t>
            </a:r>
            <a:br>
              <a:rPr lang="en" sz="1200">
                <a:solidFill>
                  <a:schemeClr val="dk1"/>
                </a:solidFill>
                <a:latin typeface="Inter"/>
                <a:ea typeface="Inter"/>
                <a:cs typeface="Inter"/>
                <a:sym typeface="Inter"/>
              </a:rPr>
            </a:br>
            <a:r>
              <a:rPr b="1" lang="en" sz="1200">
                <a:solidFill>
                  <a:schemeClr val="accent1"/>
                </a:solidFill>
                <a:latin typeface="Inter"/>
                <a:ea typeface="Inter"/>
                <a:cs typeface="Inter"/>
                <a:sym typeface="Inter"/>
              </a:rPr>
              <a:t>Owen was disillusioned about the idea of war and felt that the glorification of war created a false sense of success that sent young boys into battle to their deaths. He feels like the countries involved in the war were constantly feeding lies/ propaganda encouraging people to join.</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line(s) in the poem resonated with you most, and why?</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"Gas! GAS! Quick, boys! – An ecstasy of fumbling, / Fitting the clumsy helmets just in time." This line stood out to me because it vividly captures the panic and chaos of soldiers in a life-or-death situation. </a:t>
            </a:r>
            <a:endParaRPr b="1" sz="1200">
              <a:solidFill>
                <a:srgbClr val="E95C3D"/>
              </a:solidFill>
              <a:latin typeface="Inter"/>
              <a:ea typeface="Inter"/>
              <a:cs typeface="Inter"/>
              <a:sym typeface="Inter"/>
            </a:endParaRPr>
          </a:p>
        </p:txBody>
      </p:sp>
      <p:sp>
        <p:nvSpPr>
          <p:cNvPr id="130" name="Google Shape;130;p19"/>
          <p:cNvSpPr txBox="1"/>
          <p:nvPr/>
        </p:nvSpPr>
        <p:spPr>
          <a:xfrm>
            <a:off x="338625" y="6996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4" name="Shape 134"/>
        <p:cNvGrpSpPr/>
        <p:nvPr/>
      </p:nvGrpSpPr>
      <p:grpSpPr>
        <a:xfrm>
          <a:off x="0" y="0"/>
          <a:ext cx="0" cy="0"/>
          <a:chOff x="0" y="0"/>
          <a:chExt cx="0" cy="0"/>
        </a:xfrm>
      </p:grpSpPr>
      <p:sp>
        <p:nvSpPr>
          <p:cNvPr id="135" name="Google Shape;135;p20"/>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Station 2: The Experiences of Colonial Troops </a:t>
            </a:r>
            <a:endParaRPr sz="20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(Exemplar)</a:t>
            </a:r>
            <a:endParaRPr sz="2000">
              <a:solidFill>
                <a:schemeClr val="dk1"/>
              </a:solidFill>
              <a:latin typeface="Halant"/>
              <a:ea typeface="Halant"/>
              <a:cs typeface="Halant"/>
              <a:sym typeface="Halant"/>
            </a:endParaRPr>
          </a:p>
        </p:txBody>
      </p:sp>
      <p:pic>
        <p:nvPicPr>
          <p:cNvPr id="136" name="Google Shape;136;p2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7" name="Google Shape;137;p2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8" name="Google Shape;138;p2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9" name="Google Shape;139;p20"/>
          <p:cNvPicPr preferRelativeResize="0"/>
          <p:nvPr/>
        </p:nvPicPr>
        <p:blipFill>
          <a:blip r:embed="rId4">
            <a:alphaModFix/>
          </a:blip>
          <a:stretch>
            <a:fillRect/>
          </a:stretch>
        </p:blipFill>
        <p:spPr>
          <a:xfrm>
            <a:off x="226481" y="158328"/>
            <a:ext cx="816414" cy="338543"/>
          </a:xfrm>
          <a:prstGeom prst="rect">
            <a:avLst/>
          </a:prstGeom>
          <a:noFill/>
          <a:ln>
            <a:noFill/>
          </a:ln>
        </p:spPr>
      </p:pic>
      <p:sp>
        <p:nvSpPr>
          <p:cNvPr id="140" name="Google Shape;140;p20"/>
          <p:cNvSpPr txBox="1"/>
          <p:nvPr/>
        </p:nvSpPr>
        <p:spPr>
          <a:xfrm>
            <a:off x="594300" y="1112488"/>
            <a:ext cx="6583800" cy="81273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Answer the questions below based on Station 2- The Experiences of Colonial Troops </a:t>
            </a:r>
            <a:r>
              <a:rPr lang="en" sz="1200" u="sng">
                <a:solidFill>
                  <a:schemeClr val="hlink"/>
                </a:solidFill>
                <a:latin typeface="Halant"/>
                <a:ea typeface="Halant"/>
                <a:cs typeface="Halant"/>
                <a:sym typeface="Halant"/>
                <a:hlinkClick r:id="rId5"/>
              </a:rPr>
              <a:t>Video</a:t>
            </a:r>
            <a:r>
              <a:rPr lang="en" sz="1200">
                <a:solidFill>
                  <a:schemeClr val="dk1"/>
                </a:solidFill>
                <a:latin typeface="Halant"/>
                <a:ea typeface="Halant"/>
                <a:cs typeface="Halant"/>
                <a:sym typeface="Halant"/>
              </a:rPr>
              <a:t>. (Click blue “Open Transcript” button below the video to follow along by text.</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was race central to the debate over use of colonial troops?</a:t>
            </a:r>
            <a:br>
              <a:rPr lang="en" sz="1200">
                <a:solidFill>
                  <a:schemeClr val="dk1"/>
                </a:solidFill>
                <a:latin typeface="Inter"/>
                <a:ea typeface="Inter"/>
                <a:cs typeface="Inter"/>
                <a:sym typeface="Inter"/>
              </a:rPr>
            </a:br>
            <a:r>
              <a:rPr b="1" lang="en" sz="1200">
                <a:solidFill>
                  <a:schemeClr val="accent1"/>
                </a:solidFill>
                <a:latin typeface="Inter"/>
                <a:ea typeface="Inter"/>
                <a:cs typeface="Inter"/>
                <a:sym typeface="Inter"/>
              </a:rPr>
              <a:t>There was a desperate need for more troops during the war. Some wanted to utilize troops from the colonies, but there was a concern about non white soldiers fighting alongside the Europeans as there were strict separate frameworks for race that were common practice in peacetime.</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Where was Britain’s largest trained military force from?</a:t>
            </a:r>
            <a:br>
              <a:rPr lang="en" sz="1200">
                <a:solidFill>
                  <a:schemeClr val="dk1"/>
                </a:solidFill>
                <a:latin typeface="Inter"/>
                <a:ea typeface="Inter"/>
                <a:cs typeface="Inter"/>
                <a:sym typeface="Inter"/>
              </a:rPr>
            </a:br>
            <a:r>
              <a:rPr b="1" lang="en" sz="1200">
                <a:solidFill>
                  <a:schemeClr val="accent1"/>
                </a:solidFill>
                <a:latin typeface="Inter"/>
                <a:ea typeface="Inter"/>
                <a:cs typeface="Inter"/>
                <a:sym typeface="Inter"/>
              </a:rPr>
              <a:t>Their largest trained military force was the Indian army. It was comprised of over 150,000 men.</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France’s reasoning for integrated units?</a:t>
            </a:r>
            <a:br>
              <a:rPr lang="en" sz="1200">
                <a:solidFill>
                  <a:schemeClr val="dk1"/>
                </a:solidFill>
                <a:latin typeface="Inter"/>
                <a:ea typeface="Inter"/>
                <a:cs typeface="Inter"/>
                <a:sym typeface="Inter"/>
              </a:rPr>
            </a:br>
            <a:r>
              <a:rPr b="1" lang="en" sz="1200">
                <a:solidFill>
                  <a:schemeClr val="accent1"/>
                </a:solidFill>
                <a:latin typeface="Inter"/>
                <a:ea typeface="Inter"/>
                <a:cs typeface="Inter"/>
                <a:sym typeface="Inter"/>
              </a:rPr>
              <a:t>France felt that if a soldier was good enough to fight for France and the empire that they were good enough to fight alongside other Frenchmen.</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did the British remove their Indian troops from the front lines of the war in Europe in December 1915?</a:t>
            </a:r>
            <a:br>
              <a:rPr lang="en" sz="1200">
                <a:solidFill>
                  <a:schemeClr val="dk1"/>
                </a:solidFill>
                <a:latin typeface="Inter"/>
                <a:ea typeface="Inter"/>
                <a:cs typeface="Inter"/>
                <a:sym typeface="Inter"/>
              </a:rPr>
            </a:br>
            <a:r>
              <a:rPr b="1" lang="en" sz="1200">
                <a:solidFill>
                  <a:schemeClr val="accent1"/>
                </a:solidFill>
                <a:latin typeface="Inter"/>
                <a:ea typeface="Inter"/>
                <a:cs typeface="Inter"/>
                <a:sym typeface="Inter"/>
              </a:rPr>
              <a:t>There was a general concern among Europeans that soldiers who weren’t of European descent were killing white troops. The Germans in particular felt offended by the deaths of their troops at the hands of African or Asian soldiers.</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were the experiences of the Chinese Laborers?</a:t>
            </a:r>
            <a:br>
              <a:rPr lang="en" sz="1200">
                <a:solidFill>
                  <a:schemeClr val="dk1"/>
                </a:solidFill>
                <a:latin typeface="Inter"/>
                <a:ea typeface="Inter"/>
                <a:cs typeface="Inter"/>
                <a:sym typeface="Inter"/>
              </a:rPr>
            </a:br>
            <a:r>
              <a:rPr b="1" lang="en" sz="1200">
                <a:solidFill>
                  <a:schemeClr val="accent1"/>
                </a:solidFill>
                <a:latin typeface="Inter"/>
                <a:ea typeface="Inter"/>
                <a:cs typeface="Inter"/>
                <a:sym typeface="Inter"/>
              </a:rPr>
              <a:t>Racism made it easy for Europeans to utilize them for more labor intensive and less glorified tasks while also downplaying how dangerous the job was. The Chinese laborers transported live ammunition, collected dead soldiers, and recovered unexploded weapons from the fronts. Thousands died.</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was war in Africa detrimental to the African soldiers and porters?</a:t>
            </a:r>
            <a:br>
              <a:rPr lang="en" sz="1200">
                <a:solidFill>
                  <a:schemeClr val="dk1"/>
                </a:solidFill>
                <a:latin typeface="Inter"/>
                <a:ea typeface="Inter"/>
                <a:cs typeface="Inter"/>
                <a:sym typeface="Inter"/>
              </a:rPr>
            </a:br>
            <a:r>
              <a:rPr b="1" lang="en" sz="1200">
                <a:solidFill>
                  <a:schemeClr val="accent1"/>
                </a:solidFill>
                <a:latin typeface="Inter"/>
                <a:ea typeface="Inter"/>
                <a:cs typeface="Inter"/>
                <a:sym typeface="Inter"/>
              </a:rPr>
              <a:t>War in  Africa was a battle to claim the colonies of other European nations. This is where most of the colonial troops fought. African porters in particular were mistreated; they had to carry heavy equipment throughout parts of Africa where there weren’t any roads. Around one out of five of these men died.</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were the long-term impacts of World War I on colonial troops and in the colonies?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chemeClr val="accent1"/>
                </a:solidFill>
                <a:latin typeface="Inter"/>
                <a:ea typeface="Inter"/>
                <a:cs typeface="Inter"/>
                <a:sym typeface="Inter"/>
              </a:rPr>
              <a:t>Many colonial troops were treated better in Europe. A lot of these colonial veterans realized that if they were treated this way during the war, they should be treated this way after as well. They also felt that their sacrifices during war should be honored. Veterans met up in different colonies to discuss their grievances and talk about the additional rights they wanted for themselves, leading to conversations about independence movements.</a:t>
            </a:r>
            <a:endParaRPr sz="1200">
              <a:solidFill>
                <a:schemeClr val="dk1"/>
              </a:solidFill>
              <a:latin typeface="Inter"/>
              <a:ea typeface="Inter"/>
              <a:cs typeface="Inter"/>
              <a:sym typeface="Inter"/>
            </a:endParaRPr>
          </a:p>
        </p:txBody>
      </p:sp>
      <p:sp>
        <p:nvSpPr>
          <p:cNvPr id="141" name="Google Shape;141;p20"/>
          <p:cNvSpPr txBox="1"/>
          <p:nvPr/>
        </p:nvSpPr>
        <p:spPr>
          <a:xfrm>
            <a:off x="338625" y="6996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5" name="Shape 145"/>
        <p:cNvGrpSpPr/>
        <p:nvPr/>
      </p:nvGrpSpPr>
      <p:grpSpPr>
        <a:xfrm>
          <a:off x="0" y="0"/>
          <a:ext cx="0" cy="0"/>
          <a:chOff x="0" y="0"/>
          <a:chExt cx="0" cy="0"/>
        </a:xfrm>
      </p:grpSpPr>
      <p:sp>
        <p:nvSpPr>
          <p:cNvPr id="146" name="Google Shape;146;p21"/>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Station 3: Wartime Propaganda (Exemplar)</a:t>
            </a:r>
            <a:endParaRPr sz="2000">
              <a:solidFill>
                <a:schemeClr val="dk1"/>
              </a:solidFill>
              <a:latin typeface="Halant"/>
              <a:ea typeface="Halant"/>
              <a:cs typeface="Halant"/>
              <a:sym typeface="Halant"/>
            </a:endParaRPr>
          </a:p>
        </p:txBody>
      </p:sp>
      <p:pic>
        <p:nvPicPr>
          <p:cNvPr id="147" name="Google Shape;147;p2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8" name="Google Shape;148;p2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9" name="Google Shape;149;p2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50" name="Google Shape;150;p21"/>
          <p:cNvPicPr preferRelativeResize="0"/>
          <p:nvPr/>
        </p:nvPicPr>
        <p:blipFill>
          <a:blip r:embed="rId4">
            <a:alphaModFix/>
          </a:blip>
          <a:stretch>
            <a:fillRect/>
          </a:stretch>
        </p:blipFill>
        <p:spPr>
          <a:xfrm>
            <a:off x="226481" y="158328"/>
            <a:ext cx="816414" cy="338543"/>
          </a:xfrm>
          <a:prstGeom prst="rect">
            <a:avLst/>
          </a:prstGeom>
          <a:noFill/>
          <a:ln>
            <a:noFill/>
          </a:ln>
        </p:spPr>
      </p:pic>
      <p:sp>
        <p:nvSpPr>
          <p:cNvPr id="151" name="Google Shape;151;p21"/>
          <p:cNvSpPr txBox="1"/>
          <p:nvPr/>
        </p:nvSpPr>
        <p:spPr>
          <a:xfrm>
            <a:off x="594300" y="1112488"/>
            <a:ext cx="65838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View the information about Total War and Propaganda in the table. Then select three posters to analyze from </a:t>
            </a:r>
            <a:r>
              <a:rPr lang="en" sz="1200" u="sng">
                <a:solidFill>
                  <a:schemeClr val="hlink"/>
                </a:solidFill>
                <a:latin typeface="Halant"/>
                <a:ea typeface="Halant"/>
                <a:cs typeface="Halant"/>
                <a:sym typeface="Halant"/>
                <a:hlinkClick r:id="rId5"/>
              </a:rPr>
              <a:t>Imperial War Museums</a:t>
            </a:r>
            <a:r>
              <a:rPr lang="en" sz="1200">
                <a:solidFill>
                  <a:schemeClr val="dk1"/>
                </a:solidFill>
                <a:latin typeface="Halant"/>
                <a:ea typeface="Halant"/>
                <a:cs typeface="Halant"/>
                <a:sym typeface="Halant"/>
              </a:rPr>
              <a:t>. Complete the “Notice, Wonder, Think” chart below.</a:t>
            </a:r>
            <a:endParaRPr sz="1200">
              <a:solidFill>
                <a:schemeClr val="dk1"/>
              </a:solidFill>
              <a:latin typeface="Inter"/>
              <a:ea typeface="Inter"/>
              <a:cs typeface="Inter"/>
              <a:sym typeface="Inter"/>
            </a:endParaRPr>
          </a:p>
        </p:txBody>
      </p:sp>
      <p:sp>
        <p:nvSpPr>
          <p:cNvPr id="152" name="Google Shape;152;p21"/>
          <p:cNvSpPr txBox="1"/>
          <p:nvPr/>
        </p:nvSpPr>
        <p:spPr>
          <a:xfrm>
            <a:off x="338625" y="6996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graphicFrame>
        <p:nvGraphicFramePr>
          <p:cNvPr id="153" name="Google Shape;153;p21"/>
          <p:cNvGraphicFramePr/>
          <p:nvPr/>
        </p:nvGraphicFramePr>
        <p:xfrm>
          <a:off x="677800" y="1752600"/>
          <a:ext cx="3000000" cy="3000000"/>
        </p:xfrm>
        <a:graphic>
          <a:graphicData uri="http://schemas.openxmlformats.org/drawingml/2006/table">
            <a:tbl>
              <a:tblPr>
                <a:noFill/>
                <a:tableStyleId>{F494EB5B-4C1B-41CE-9490-BBF7943B0A1C}</a:tableStyleId>
              </a:tblPr>
              <a:tblGrid>
                <a:gridCol w="3155350"/>
                <a:gridCol w="3155350"/>
              </a:tblGrid>
              <a:tr h="381000">
                <a:tc>
                  <a:txBody>
                    <a:bodyPr/>
                    <a:lstStyle/>
                    <a:p>
                      <a:pPr indent="0" lvl="0" marL="0" rtl="0" algn="l">
                        <a:spcBef>
                          <a:spcPts val="0"/>
                        </a:spcBef>
                        <a:spcAft>
                          <a:spcPts val="0"/>
                        </a:spcAft>
                        <a:buNone/>
                      </a:pPr>
                      <a:r>
                        <a:rPr b="1" lang="en" sz="1200">
                          <a:latin typeface="Inter"/>
                          <a:ea typeface="Inter"/>
                          <a:cs typeface="Inter"/>
                          <a:sym typeface="Inter"/>
                        </a:rPr>
                        <a:t>Total War is:</a:t>
                      </a:r>
                      <a:r>
                        <a:rPr lang="en" sz="1200">
                          <a:latin typeface="Inter"/>
                          <a:ea typeface="Inter"/>
                          <a:cs typeface="Inter"/>
                          <a:sym typeface="Inter"/>
                        </a:rPr>
                        <a:t> </a:t>
                      </a:r>
                      <a:r>
                        <a:rPr lang="en" sz="1200">
                          <a:solidFill>
                            <a:schemeClr val="dk1"/>
                          </a:solidFill>
                          <a:latin typeface="Inter"/>
                          <a:ea typeface="Inter"/>
                          <a:cs typeface="Inter"/>
                          <a:sym typeface="Inter"/>
                        </a:rPr>
                        <a:t>warfare in which participants are willing to make and sacrifice in lives and other resources to obtain a victory</a:t>
                      </a:r>
                      <a:endParaRPr sz="12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E95C3D"/>
                    </a:solidFill>
                  </a:tcPr>
                </a:tc>
                <a:tc>
                  <a:txBody>
                    <a:bodyPr/>
                    <a:lstStyle/>
                    <a:p>
                      <a:pPr indent="0" lvl="0" marL="0" rtl="0" algn="l">
                        <a:spcBef>
                          <a:spcPts val="0"/>
                        </a:spcBef>
                        <a:spcAft>
                          <a:spcPts val="0"/>
                        </a:spcAft>
                        <a:buNone/>
                      </a:pPr>
                      <a:r>
                        <a:rPr b="1" lang="en" sz="1200">
                          <a:latin typeface="Inter"/>
                          <a:ea typeface="Inter"/>
                          <a:cs typeface="Inter"/>
                          <a:sym typeface="Inter"/>
                        </a:rPr>
                        <a:t>Propaganda is: </a:t>
                      </a:r>
                      <a:r>
                        <a:rPr lang="en" sz="1200">
                          <a:latin typeface="Inter"/>
                          <a:ea typeface="Inter"/>
                          <a:cs typeface="Inter"/>
                          <a:sym typeface="Inter"/>
                        </a:rPr>
                        <a:t>information, ideas, or images spread to influence public opinion, often with the goal of promoting a cause, ideology, or political agenda.</a:t>
                      </a:r>
                      <a:endParaRPr sz="12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chemeClr val="accent4"/>
                    </a:solidFill>
                  </a:tcPr>
                </a:tc>
              </a:tr>
              <a:tr h="381000">
                <a:tc>
                  <a:txBody>
                    <a:bodyPr/>
                    <a:lstStyle/>
                    <a:p>
                      <a:pPr indent="0" lvl="0" marL="0" rtl="0" algn="l">
                        <a:spcBef>
                          <a:spcPts val="0"/>
                        </a:spcBef>
                        <a:spcAft>
                          <a:spcPts val="0"/>
                        </a:spcAft>
                        <a:buNone/>
                      </a:pPr>
                      <a:r>
                        <a:rPr b="1" lang="en" sz="1200">
                          <a:latin typeface="Inter"/>
                          <a:ea typeface="Inter"/>
                          <a:cs typeface="Inter"/>
                          <a:sym typeface="Inter"/>
                        </a:rPr>
                        <a:t>Tools Used in Propaganda:</a:t>
                      </a:r>
                      <a:endParaRPr b="1"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Catchy phrases or slogans</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Emotional appeal</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Caricatures (portrayals of enemy)</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Fear</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Appeals to patriotism</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Half-Truths/Half-Lies</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Name Calling</a:t>
                      </a:r>
                      <a:endParaRPr sz="12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chemeClr val="accent5"/>
                    </a:solidFill>
                  </a:tcPr>
                </a:tc>
                <a:tc>
                  <a:txBody>
                    <a:bodyPr/>
                    <a:lstStyle/>
                    <a:p>
                      <a:pPr indent="0" lvl="0" marL="0" rtl="0" algn="l">
                        <a:spcBef>
                          <a:spcPts val="0"/>
                        </a:spcBef>
                        <a:spcAft>
                          <a:spcPts val="0"/>
                        </a:spcAft>
                        <a:buNone/>
                      </a:pPr>
                      <a:r>
                        <a:rPr b="1" lang="en" sz="1200">
                          <a:latin typeface="Inter"/>
                          <a:ea typeface="Inter"/>
                          <a:cs typeface="Inter"/>
                          <a:sym typeface="Inter"/>
                        </a:rPr>
                        <a:t>Purposes for Propaganda:</a:t>
                      </a:r>
                      <a:endParaRPr b="1"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Boost morale and maintain support</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Recruit soldiers</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Demonize the enemy</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Encourage civilian contributions</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Suppress dissent and maintain unity</a:t>
                      </a:r>
                      <a:endParaRPr sz="12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38E0A4"/>
                    </a:solidFill>
                  </a:tcPr>
                </a:tc>
              </a:tr>
            </a:tbl>
          </a:graphicData>
        </a:graphic>
      </p:graphicFrame>
      <p:graphicFrame>
        <p:nvGraphicFramePr>
          <p:cNvPr id="154" name="Google Shape;154;p21"/>
          <p:cNvGraphicFramePr/>
          <p:nvPr/>
        </p:nvGraphicFramePr>
        <p:xfrm>
          <a:off x="338625" y="4533900"/>
          <a:ext cx="3000000" cy="3000000"/>
        </p:xfrm>
        <a:graphic>
          <a:graphicData uri="http://schemas.openxmlformats.org/drawingml/2006/table">
            <a:tbl>
              <a:tblPr>
                <a:noFill/>
                <a:tableStyleId>{F494EB5B-4C1B-41CE-9490-BBF7943B0A1C}</a:tableStyleId>
              </a:tblPr>
              <a:tblGrid>
                <a:gridCol w="1778100"/>
                <a:gridCol w="1778100"/>
                <a:gridCol w="1778100"/>
                <a:gridCol w="1778100"/>
              </a:tblGrid>
              <a:tr h="381000">
                <a:tc>
                  <a:txBody>
                    <a:bodyPr/>
                    <a:lstStyle/>
                    <a:p>
                      <a:pPr indent="0" lvl="0" marL="0" rtl="0" algn="ctr">
                        <a:spcBef>
                          <a:spcPts val="0"/>
                        </a:spcBef>
                        <a:spcAft>
                          <a:spcPts val="0"/>
                        </a:spcAft>
                        <a:buNone/>
                      </a:pPr>
                      <a:r>
                        <a:rPr b="1" lang="en" sz="1200">
                          <a:latin typeface="Inter"/>
                          <a:ea typeface="Inter"/>
                          <a:cs typeface="Inter"/>
                          <a:sym typeface="Inter"/>
                        </a:rPr>
                        <a:t>Poster Title</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200">
                          <a:latin typeface="Inter"/>
                          <a:ea typeface="Inter"/>
                          <a:cs typeface="Inter"/>
                          <a:sym typeface="Inter"/>
                        </a:rPr>
                        <a:t>NOTICE</a:t>
                      </a:r>
                      <a:endParaRPr b="1"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What tools are being used? For what purpose?</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WONDER</a:t>
                      </a:r>
                      <a:endParaRPr b="1"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What seems important in this poster?</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THINK</a:t>
                      </a:r>
                      <a:endParaRPr b="1"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How does this poster  demonstrate Total War?</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Example: “Britons. Join Your Country's Army!”</a:t>
                      </a:r>
                      <a:endParaRPr b="1" sz="1200">
                        <a:solidFill>
                          <a:schemeClr val="dk1"/>
                        </a:solidFill>
                        <a:latin typeface="Inter"/>
                        <a:ea typeface="Inter"/>
                        <a:cs typeface="Inter"/>
                        <a:sym typeface="Inter"/>
                      </a:endParaRPr>
                    </a:p>
                  </a:txBody>
                  <a:tcPr marT="91425" marB="91425" marR="91425" marL="91425" anchor="ctr"/>
                </a:tc>
                <a:tc>
                  <a:txBody>
                    <a:bodyPr/>
                    <a:lstStyle/>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Appeals to patriotism</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Recruit soldiers</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Field Marshal Lord Kitchener is largely portrayed and is pointing at the viewer.</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It is showing that Britain needed more soldiers, inferring the intensity of the war.</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sp>
        <p:nvSpPr>
          <p:cNvPr id="155" name="Google Shape;155;p21"/>
          <p:cNvSpPr txBox="1"/>
          <p:nvPr/>
        </p:nvSpPr>
        <p:spPr>
          <a:xfrm>
            <a:off x="1791250" y="7150375"/>
            <a:ext cx="4146300" cy="1199100"/>
          </a:xfrm>
          <a:prstGeom prst="rect">
            <a:avLst/>
          </a:prstGeom>
          <a:solidFill>
            <a:srgbClr val="FFFFFF"/>
          </a:solidFill>
          <a:ln cap="flat" cmpd="sng" w="19050">
            <a:solidFill>
              <a:srgbClr val="E95C3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900">
                <a:solidFill>
                  <a:srgbClr val="000000"/>
                </a:solidFill>
                <a:latin typeface="Inter"/>
                <a:ea typeface="Inter"/>
                <a:cs typeface="Inter"/>
                <a:sym typeface="Inter"/>
              </a:rPr>
              <a:t>Answers will vary based on </a:t>
            </a:r>
            <a:r>
              <a:rPr lang="en" sz="1900">
                <a:latin typeface="Inter"/>
                <a:ea typeface="Inter"/>
                <a:cs typeface="Inter"/>
                <a:sym typeface="Inter"/>
              </a:rPr>
              <a:t>poster</a:t>
            </a:r>
            <a:r>
              <a:rPr lang="en" sz="1900">
                <a:solidFill>
                  <a:srgbClr val="000000"/>
                </a:solidFill>
                <a:latin typeface="Inter"/>
                <a:ea typeface="Inter"/>
                <a:cs typeface="Inter"/>
                <a:sym typeface="Inter"/>
              </a:rPr>
              <a:t> chosen but should mirror the example </a:t>
            </a:r>
            <a:r>
              <a:rPr lang="en" sz="1900">
                <a:latin typeface="Inter"/>
                <a:ea typeface="Inter"/>
                <a:cs typeface="Inter"/>
                <a:sym typeface="Inter"/>
              </a:rPr>
              <a:t>provided</a:t>
            </a:r>
            <a:r>
              <a:rPr lang="en" sz="1900">
                <a:solidFill>
                  <a:srgbClr val="000000"/>
                </a:solidFill>
                <a:latin typeface="Inter"/>
                <a:ea typeface="Inter"/>
                <a:cs typeface="Inter"/>
                <a:sym typeface="Inter"/>
              </a:rPr>
              <a:t>.</a:t>
            </a:r>
            <a:endParaRPr sz="1900">
              <a:solidFill>
                <a:srgbClr val="000000"/>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